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5" r:id="rId3"/>
    <p:sldId id="338" r:id="rId4"/>
    <p:sldId id="258" r:id="rId5"/>
    <p:sldId id="259" r:id="rId6"/>
    <p:sldId id="264" r:id="rId7"/>
    <p:sldId id="265" r:id="rId8"/>
    <p:sldId id="266" r:id="rId9"/>
    <p:sldId id="304" r:id="rId10"/>
    <p:sldId id="294" r:id="rId11"/>
    <p:sldId id="295" r:id="rId12"/>
    <p:sldId id="298" r:id="rId13"/>
    <p:sldId id="299" r:id="rId14"/>
    <p:sldId id="300" r:id="rId15"/>
    <p:sldId id="301" r:id="rId16"/>
    <p:sldId id="302" r:id="rId17"/>
    <p:sldId id="303" r:id="rId18"/>
    <p:sldId id="297" r:id="rId19"/>
    <p:sldId id="280" r:id="rId20"/>
    <p:sldId id="263" r:id="rId21"/>
    <p:sldId id="282" r:id="rId22"/>
    <p:sldId id="283" r:id="rId23"/>
    <p:sldId id="284" r:id="rId24"/>
    <p:sldId id="285" r:id="rId25"/>
    <p:sldId id="286" r:id="rId26"/>
    <p:sldId id="337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62" r:id="rId35"/>
    <p:sldId id="341" r:id="rId36"/>
    <p:sldId id="316" r:id="rId37"/>
    <p:sldId id="319" r:id="rId38"/>
    <p:sldId id="320" r:id="rId39"/>
    <p:sldId id="321" r:id="rId40"/>
    <p:sldId id="322" r:id="rId41"/>
    <p:sldId id="323" r:id="rId42"/>
    <p:sldId id="324" r:id="rId43"/>
    <p:sldId id="326" r:id="rId44"/>
    <p:sldId id="325" r:id="rId45"/>
    <p:sldId id="328" r:id="rId46"/>
    <p:sldId id="329" r:id="rId47"/>
    <p:sldId id="330" r:id="rId48"/>
    <p:sldId id="340" r:id="rId49"/>
    <p:sldId id="314" r:id="rId50"/>
    <p:sldId id="339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117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32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1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79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025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4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46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317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3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26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83F0-6AEA-4E36-B448-D3DDCC32ED02}" type="datetimeFigureOut">
              <a:rPr lang="en-US" smtClean="0"/>
              <a:t>6/1/2017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71A5D-D190-477B-928D-6C7BDEB4C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074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https://azure.microsoft.com/en-us/services/cognitive-services/emotio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hyperlink" Target="http://www.hftech.org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hyperlink" Target="https://www.youtube.com/watch?v=ldi1NCpe2Aw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s://www.youtube.com/watch?v=9SZldrmCg1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hyperlink" Target="https://www.youtube.com/watch?v=h4M6BTYRlKQ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s://www.youtube.com/watch?v=xvbWE4OsKx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Embedded Vision Summit</a:t>
            </a:r>
            <a:br>
              <a:rPr lang="en-US" b="1" dirty="0"/>
            </a:br>
            <a:r>
              <a:rPr lang="en-US" b="1" dirty="0"/>
              <a:t>Santa Clara, May 2017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8" y="3439948"/>
            <a:ext cx="7516099" cy="23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5933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Microsoft: Emotion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290" y="2593910"/>
            <a:ext cx="10465026" cy="255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31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Emotion Types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9636" y="1858581"/>
            <a:ext cx="2516364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634" y="1690688"/>
            <a:ext cx="2707387" cy="4780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0655" y="1690688"/>
            <a:ext cx="3045324" cy="478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63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AI Architecture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313" y="1825625"/>
            <a:ext cx="972537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02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666" y="1806964"/>
            <a:ext cx="100346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0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(cont.)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78" y="1557708"/>
            <a:ext cx="9038060" cy="462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58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Sourcing Labeling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3285"/>
            <a:ext cx="10515600" cy="333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01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taggers needed?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7928" y="1619250"/>
            <a:ext cx="7554092" cy="455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41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Dataset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60888"/>
            <a:ext cx="10515600" cy="3798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050" y="5359348"/>
            <a:ext cx="5417097" cy="76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954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0262" y="1825625"/>
            <a:ext cx="9651476" cy="43513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52915" y="2009774"/>
            <a:ext cx="13954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Happiness: 0.63</a:t>
            </a:r>
          </a:p>
          <a:p>
            <a:r>
              <a:rPr lang="en-US" sz="1400" b="1" dirty="0"/>
              <a:t>Disgust: 0.27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43575" y="3357563"/>
            <a:ext cx="1677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Happiness: 0.43</a:t>
            </a:r>
          </a:p>
          <a:p>
            <a:r>
              <a:rPr lang="en-US" dirty="0"/>
              <a:t>Neutral: 0.55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693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Try Emotion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https://azure.microsoft.com/en-us/services/cognitive-services/emotion/</a:t>
            </a:r>
            <a:endParaRPr lang="en-US" dirty="0"/>
          </a:p>
          <a:p>
            <a:r>
              <a:rPr lang="en-US" dirty="0"/>
              <a:t>Search for Microsoft emotion </a:t>
            </a:r>
          </a:p>
          <a:p>
            <a:pPr marL="0" indent="0">
              <a:buNone/>
            </a:pPr>
            <a:r>
              <a:rPr lang="en-US" dirty="0"/>
              <a:t>recognition API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210" y="2445544"/>
            <a:ext cx="466725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25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Vision Summit 2017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Yearly event since 2012</a:t>
            </a:r>
          </a:p>
          <a:p>
            <a:r>
              <a:rPr lang="en-US" dirty="0"/>
              <a:t>Focus: practical computer vision and visual intelligence</a:t>
            </a:r>
          </a:p>
          <a:p>
            <a:r>
              <a:rPr lang="en-US" dirty="0"/>
              <a:t>Past talks are free to access!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392" y="3918858"/>
            <a:ext cx="6267380" cy="198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00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Jeff Bier: Conference Founder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power and power consumption of vision computing will decrease by </a:t>
            </a:r>
            <a:r>
              <a:rPr lang="en-US" b="1" dirty="0"/>
              <a:t>1000</a:t>
            </a:r>
            <a:r>
              <a:rPr lang="en-US" dirty="0"/>
              <a:t> over the next </a:t>
            </a:r>
            <a:r>
              <a:rPr lang="en-US" b="1" dirty="0"/>
              <a:t>three years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721" y="2696217"/>
            <a:ext cx="8772526" cy="348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085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does this matter?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416" y="1825625"/>
            <a:ext cx="99231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786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How will we get there?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899" y="1825625"/>
            <a:ext cx="97522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91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Algorithms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2497" y="1825625"/>
            <a:ext cx="104070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5331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408" y="1825625"/>
            <a:ext cx="5840927" cy="4369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06" y="1964872"/>
            <a:ext cx="4364393" cy="201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37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Processors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5907"/>
            <a:ext cx="10515600" cy="1206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380" y="2962497"/>
            <a:ext cx="6685790" cy="330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4043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GPU vs USB stick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640" y="2652803"/>
            <a:ext cx="4100706" cy="31840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67706" y="3719139"/>
            <a:ext cx="1636936" cy="9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763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Frameworks and SW tools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226" y="1881609"/>
            <a:ext cx="944708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61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1000 times in three years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4513"/>
            <a:ext cx="10515600" cy="39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8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does this mean?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4318" y="1825625"/>
            <a:ext cx="89833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090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Embedded Vision anyway?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056" y="1772816"/>
            <a:ext cx="10065200" cy="440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123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Orcam</a:t>
            </a:r>
            <a:r>
              <a:rPr lang="en-US" b="1" dirty="0"/>
              <a:t>: for visually impaired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cost today: $3500</a:t>
            </a:r>
            <a:endParaRPr lang="en-US" dirty="0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434" y="2453951"/>
            <a:ext cx="8798586" cy="34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94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people person Tie Tack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674" y="1825625"/>
            <a:ext cx="102466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36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Empathetic Teddy Bear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3447"/>
            <a:ext cx="10515600" cy="431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21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Today we have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5278"/>
            <a:ext cx="10515600" cy="41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603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ARM: Tim </a:t>
            </a:r>
            <a:r>
              <a:rPr lang="en-US" b="1" dirty="0" err="1"/>
              <a:t>Ramsdale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changes everything. Why computer vision will be everywhere.</a:t>
            </a: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350189"/>
            <a:ext cx="6603762" cy="37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98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sensors today are proxies of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Sensors today will be replaced by cameras</a:t>
            </a:r>
          </a:p>
          <a:p>
            <a:endParaRPr lang="en-US" dirty="0"/>
          </a:p>
        </p:txBody>
      </p:sp>
      <p:pic>
        <p:nvPicPr>
          <p:cNvPr id="5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669" y="2321622"/>
            <a:ext cx="8465728" cy="372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329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Vision technology to prevent heart failure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Home Heart Failure Monitoring</a:t>
            </a:r>
          </a:p>
          <a:p>
            <a:r>
              <a:rPr lang="en-US" dirty="0"/>
              <a:t>Swollen ankles and heart failure</a:t>
            </a:r>
          </a:p>
          <a:p>
            <a:r>
              <a:rPr lang="en-US" dirty="0"/>
              <a:t> </a:t>
            </a:r>
            <a:r>
              <a:rPr lang="en-US" dirty="0">
                <a:hlinkClick r:id="rId2"/>
              </a:rPr>
              <a:t>http://www.hftech.org/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680" y="2400300"/>
            <a:ext cx="4414951" cy="366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019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Vision technology to prevent heart failure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438" y="1825625"/>
            <a:ext cx="99171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7141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Vision Technology in logistics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361" y="1825625"/>
            <a:ext cx="99892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53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Vision Technology in Agriculture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113" y="1825625"/>
            <a:ext cx="1012977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68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Multiple tracks:</a:t>
            </a:r>
          </a:p>
          <a:p>
            <a:pPr lvl="1"/>
            <a:r>
              <a:rPr lang="en-US" sz="2200" dirty="0"/>
              <a:t> technical insights track </a:t>
            </a:r>
          </a:p>
          <a:p>
            <a:pPr lvl="1"/>
            <a:r>
              <a:rPr lang="en-US" sz="2200" dirty="0"/>
              <a:t>enabling technologies</a:t>
            </a:r>
          </a:p>
          <a:p>
            <a:pPr lvl="1"/>
            <a:r>
              <a:rPr lang="en-US" sz="2200" dirty="0"/>
              <a:t>Business</a:t>
            </a:r>
          </a:p>
          <a:p>
            <a:pPr lvl="1"/>
            <a:r>
              <a:rPr lang="en-US" sz="2200" dirty="0"/>
              <a:t>Fundamentals</a:t>
            </a:r>
          </a:p>
          <a:p>
            <a:pPr lvl="1"/>
            <a:r>
              <a:rPr lang="en-US" sz="2200" dirty="0"/>
              <a:t>Showcase</a:t>
            </a:r>
          </a:p>
          <a:p>
            <a:pPr lvl="1"/>
            <a:r>
              <a:rPr lang="en-US" sz="2600" dirty="0"/>
              <a:t>Not surprisingly: AI focused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41" y="2006082"/>
            <a:ext cx="5712374" cy="180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23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Vision in the home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6897" y="1825625"/>
            <a:ext cx="97182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863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Time for imaging is now …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849" y="1825625"/>
            <a:ext cx="882230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022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future hold?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6919" y="1825625"/>
            <a:ext cx="99581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807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Showcases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50" y="1828800"/>
            <a:ext cx="9629775" cy="4305366"/>
          </a:xfrm>
        </p:spPr>
      </p:pic>
    </p:spTree>
    <p:extLst>
      <p:ext uri="{BB962C8B-B14F-4D97-AF65-F5344CB8AC3E}">
        <p14:creationId xmlns:p14="http://schemas.microsoft.com/office/powerpoint/2010/main" val="6135486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Semiconductors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71" y="2175587"/>
            <a:ext cx="4183609" cy="313955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047" y="2500604"/>
            <a:ext cx="5170487" cy="241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39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Detection on Smartphone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2136922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Object Detection on USB Stick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0" y="1690688"/>
            <a:ext cx="7713135" cy="4338638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320497" y="2605167"/>
            <a:ext cx="4285386" cy="241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189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Traffic Sign Classification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1060591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Pain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Entertainment for pain management!</a:t>
            </a:r>
          </a:p>
          <a:p>
            <a:r>
              <a:rPr lang="en-US" dirty="0" err="1"/>
              <a:t>Cozmo</a:t>
            </a:r>
            <a:r>
              <a:rPr lang="en-US" dirty="0"/>
              <a:t> robot</a:t>
            </a:r>
          </a:p>
          <a:p>
            <a:r>
              <a:rPr lang="en-US" dirty="0"/>
              <a:t>Autonomous Robot </a:t>
            </a:r>
          </a:p>
          <a:p>
            <a:r>
              <a:rPr lang="en-US" dirty="0"/>
              <a:t>Interactive, aware</a:t>
            </a:r>
          </a:p>
          <a:p>
            <a:r>
              <a:rPr lang="en-US" dirty="0">
                <a:hlinkClick r:id="rId2"/>
              </a:rPr>
              <a:t>https://www.youtube.com/watch?v=ldi1NCpe2Aw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845" y="2155372"/>
            <a:ext cx="3918956" cy="391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41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LUCID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https://www.youtube.com/watch?v=9SZldrmCg10</a:t>
            </a:r>
            <a:endParaRPr lang="en-US" dirty="0"/>
          </a:p>
          <a:p>
            <a:r>
              <a:rPr lang="en-US" dirty="0"/>
              <a:t>3D VR Camera</a:t>
            </a:r>
          </a:p>
          <a:p>
            <a:r>
              <a:rPr lang="en-US" dirty="0"/>
              <a:t>Cost: $499.00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71725"/>
            <a:ext cx="4572000" cy="347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674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Microsoft: 3D Computer Vision and Mixed Reality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Speaker: Marc </a:t>
            </a:r>
            <a:r>
              <a:rPr lang="en-US" dirty="0" err="1"/>
              <a:t>Pollefeys</a:t>
            </a:r>
            <a:endParaRPr lang="en-US" dirty="0"/>
          </a:p>
          <a:p>
            <a:r>
              <a:rPr lang="en-US" dirty="0"/>
              <a:t>Microsoft HoloLens</a:t>
            </a:r>
          </a:p>
          <a:p>
            <a:r>
              <a:rPr lang="en-US" dirty="0"/>
              <a:t>3D computer vision</a:t>
            </a:r>
          </a:p>
          <a:p>
            <a:r>
              <a:rPr lang="en-US" dirty="0"/>
              <a:t>Architecture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017" y="2351315"/>
            <a:ext cx="6428419" cy="35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24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Vision is everywhere</a:t>
            </a:r>
          </a:p>
          <a:p>
            <a:r>
              <a:rPr lang="en-US" dirty="0"/>
              <a:t>Machine vision is getting smarter using AI</a:t>
            </a:r>
          </a:p>
          <a:p>
            <a:r>
              <a:rPr lang="en-US" dirty="0"/>
              <a:t> Specialized processors for smart machine vision are coming</a:t>
            </a:r>
          </a:p>
          <a:p>
            <a:r>
              <a:rPr lang="en-US" dirty="0"/>
              <a:t>Lots of opportunities for healthcare industry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69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3D learning/ medical</a:t>
            </a:r>
          </a:p>
          <a:p>
            <a:r>
              <a:rPr lang="en-US" dirty="0">
                <a:hlinkClick r:id="rId2"/>
              </a:rPr>
              <a:t>https://www.youtube.com/watch?v=h4M6BTYRlKQ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293" y="2920483"/>
            <a:ext cx="6026221" cy="33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4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Applications: </a:t>
            </a:r>
            <a:r>
              <a:rPr lang="en-US" b="1" dirty="0" err="1"/>
              <a:t>Medgadget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Scopis</a:t>
            </a:r>
            <a:r>
              <a:rPr lang="en-US" dirty="0"/>
              <a:t> Introduces Mixed Reality to Simplify Surgical Navigation</a:t>
            </a:r>
          </a:p>
          <a:p>
            <a:r>
              <a:rPr lang="en-US" dirty="0">
                <a:hlinkClick r:id="rId2"/>
              </a:rPr>
              <a:t>https://www.youtube.com/watch?v=xvbWE4OsKxY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832" y="3263995"/>
            <a:ext cx="4394720" cy="29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8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Tele presence, design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727" y="2421749"/>
            <a:ext cx="4922765" cy="27704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007" y="2421749"/>
            <a:ext cx="4815562" cy="271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926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will happen by 2020?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to reflect:</a:t>
            </a:r>
          </a:p>
          <a:p>
            <a:pPr lvl="1"/>
            <a:r>
              <a:rPr lang="en-US" dirty="0"/>
              <a:t>2014: keynote on AI</a:t>
            </a:r>
          </a:p>
          <a:p>
            <a:pPr lvl="1"/>
            <a:r>
              <a:rPr lang="en-US" dirty="0"/>
              <a:t>2017: AI explosion</a:t>
            </a:r>
          </a:p>
          <a:p>
            <a:pPr lvl="1"/>
            <a:r>
              <a:rPr lang="en-US" dirty="0"/>
              <a:t>2017: Keynote on Augmented/Mixed Reality </a:t>
            </a:r>
          </a:p>
          <a:p>
            <a:pPr lvl="1"/>
            <a:r>
              <a:rPr lang="en-US" dirty="0"/>
              <a:t>2020: ?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85" y="3576637"/>
            <a:ext cx="4700588" cy="24178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201" y="1690688"/>
            <a:ext cx="2897349" cy="298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582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27866</TotalTime>
  <Words>460</Words>
  <Application>Microsoft Office PowerPoint</Application>
  <PresentationFormat>Widescreen</PresentationFormat>
  <Paragraphs>104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Embedded Vision Summit Santa Clara, May 2017</vt:lpstr>
      <vt:lpstr>Embedded Vision Summit 2017</vt:lpstr>
      <vt:lpstr>What is Embedded Vision anyway?</vt:lpstr>
      <vt:lpstr>Overall</vt:lpstr>
      <vt:lpstr>Microsoft: 3D Computer Vision and Mixed Reality</vt:lpstr>
      <vt:lpstr>Applications</vt:lpstr>
      <vt:lpstr>Applications: Medgadget</vt:lpstr>
      <vt:lpstr>Other Applications</vt:lpstr>
      <vt:lpstr>What will happen by 2020?</vt:lpstr>
      <vt:lpstr>Microsoft: Emotion Recognition</vt:lpstr>
      <vt:lpstr>Basic Emotion Types</vt:lpstr>
      <vt:lpstr>AI Architecture</vt:lpstr>
      <vt:lpstr>Data Collection</vt:lpstr>
      <vt:lpstr>Data Collection (cont.)</vt:lpstr>
      <vt:lpstr>Crowd Sourcing Labeling</vt:lpstr>
      <vt:lpstr>How many taggers needed?</vt:lpstr>
      <vt:lpstr>Final Dataset</vt:lpstr>
      <vt:lpstr>Examples</vt:lpstr>
      <vt:lpstr>Try Emotion Recognition</vt:lpstr>
      <vt:lpstr>Jeff Bier: Conference Founder</vt:lpstr>
      <vt:lpstr>Why does this matter?</vt:lpstr>
      <vt:lpstr>How will we get there?</vt:lpstr>
      <vt:lpstr>Algorithms</vt:lpstr>
      <vt:lpstr>Processors</vt:lpstr>
      <vt:lpstr>Processors</vt:lpstr>
      <vt:lpstr>Processors</vt:lpstr>
      <vt:lpstr>Frameworks and SW tools</vt:lpstr>
      <vt:lpstr>1000 times in three years</vt:lpstr>
      <vt:lpstr>What does this mean?</vt:lpstr>
      <vt:lpstr>Orcam: for visually impaired</vt:lpstr>
      <vt:lpstr>The people person Tie Tack</vt:lpstr>
      <vt:lpstr>Empathetic Teddy Bear</vt:lpstr>
      <vt:lpstr>Today we have</vt:lpstr>
      <vt:lpstr>ARM: Tim Ramsdale</vt:lpstr>
      <vt:lpstr>Many sensors today are proxies of vision</vt:lpstr>
      <vt:lpstr>Vision technology to prevent heart failure</vt:lpstr>
      <vt:lpstr>Vision technology to prevent heart failure</vt:lpstr>
      <vt:lpstr>Vision Technology in logistics</vt:lpstr>
      <vt:lpstr>Vision Technology in Agriculture</vt:lpstr>
      <vt:lpstr>Vision in the home</vt:lpstr>
      <vt:lpstr>The Time for imaging is now … </vt:lpstr>
      <vt:lpstr>What does the future hold?</vt:lpstr>
      <vt:lpstr>Showcases</vt:lpstr>
      <vt:lpstr>Semiconductors</vt:lpstr>
      <vt:lpstr>Object Detection on Smartphone</vt:lpstr>
      <vt:lpstr>Object Detection on USB Stick</vt:lpstr>
      <vt:lpstr>Traffic Sign Classification</vt:lpstr>
      <vt:lpstr>Pain Management</vt:lpstr>
      <vt:lpstr>LUCID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Embedded Vision Summit Santa Clara, May 2017</dc:title>
  <dc:creator>Avendi, Michael R</dc:creator>
  <cp:lastModifiedBy>Michael Avendi</cp:lastModifiedBy>
  <cp:revision>97</cp:revision>
  <dcterms:created xsi:type="dcterms:W3CDTF">2017-05-11T19:36:38Z</dcterms:created>
  <dcterms:modified xsi:type="dcterms:W3CDTF">2017-06-01T21:08:51Z</dcterms:modified>
</cp:coreProperties>
</file>